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1"/>
  </p:notesMasterIdLst>
  <p:sldIdLst>
    <p:sldId id="256" r:id="rId2"/>
    <p:sldId id="271" r:id="rId3"/>
    <p:sldId id="273" r:id="rId4"/>
    <p:sldId id="279" r:id="rId5"/>
    <p:sldId id="293" r:id="rId6"/>
    <p:sldId id="294" r:id="rId7"/>
    <p:sldId id="257" r:id="rId8"/>
    <p:sldId id="266" r:id="rId9"/>
    <p:sldId id="259" r:id="rId10"/>
    <p:sldId id="263" r:id="rId11"/>
    <p:sldId id="264" r:id="rId12"/>
    <p:sldId id="298" r:id="rId13"/>
    <p:sldId id="297" r:id="rId14"/>
    <p:sldId id="265" r:id="rId15"/>
    <p:sldId id="292" r:id="rId16"/>
    <p:sldId id="285" r:id="rId17"/>
    <p:sldId id="286" r:id="rId18"/>
    <p:sldId id="287" r:id="rId19"/>
    <p:sldId id="288" r:id="rId20"/>
    <p:sldId id="289" r:id="rId21"/>
    <p:sldId id="290" r:id="rId22"/>
    <p:sldId id="291" r:id="rId23"/>
    <p:sldId id="299" r:id="rId24"/>
    <p:sldId id="300" r:id="rId25"/>
    <p:sldId id="296" r:id="rId26"/>
    <p:sldId id="295" r:id="rId27"/>
    <p:sldId id="301" r:id="rId28"/>
    <p:sldId id="302" r:id="rId29"/>
    <p:sldId id="303" r:id="rId30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D473DF-043B-4595-A1BD-E35EA30FC3D0}" type="datetimeFigureOut">
              <a:rPr lang="da-DK" smtClean="0"/>
              <a:t>09-05-2016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76A5A9-6D46-4D46-ABBE-CC5DE35360F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04306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76A5A9-6D46-4D46-ABBE-CC5DE35360FC}" type="slidenum">
              <a:rPr lang="da-DK" smtClean="0"/>
              <a:t>5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0497014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76A5A9-6D46-4D46-ABBE-CC5DE35360FC}" type="slidenum">
              <a:rPr lang="da-DK" smtClean="0"/>
              <a:t>8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8055263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76A5A9-6D46-4D46-ABBE-CC5DE35360FC}" type="slidenum">
              <a:rPr lang="da-DK" smtClean="0"/>
              <a:t>9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8519741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76A5A9-6D46-4D46-ABBE-CC5DE35360FC}" type="slidenum">
              <a:rPr lang="da-DK" smtClean="0"/>
              <a:t>10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2414924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76A5A9-6D46-4D46-ABBE-CC5DE35360FC}" type="slidenum">
              <a:rPr lang="da-DK" smtClean="0"/>
              <a:t>11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620621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76A5A9-6D46-4D46-ABBE-CC5DE35360FC}" type="slidenum">
              <a:rPr lang="da-DK" smtClean="0"/>
              <a:t>14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8654846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76A5A9-6D46-4D46-ABBE-CC5DE35360FC}" type="slidenum">
              <a:rPr lang="da-DK" smtClean="0"/>
              <a:t>25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580089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med afrundet, diagonalt hjørn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da-DK" smtClean="0"/>
              <a:t>Klik for at redigere i master</a:t>
            </a:r>
            <a:endParaRPr kumimoji="0" lang="en-US"/>
          </a:p>
        </p:txBody>
      </p:sp>
      <p:sp>
        <p:nvSpPr>
          <p:cNvPr id="9" name="Undertitel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da-DK" smtClean="0"/>
              <a:t>Klik for at redigere i master</a:t>
            </a:r>
            <a:endParaRPr kumimoji="0" lang="en-US"/>
          </a:p>
        </p:txBody>
      </p:sp>
      <p:sp>
        <p:nvSpPr>
          <p:cNvPr id="10" name="Pladsholder til dato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E7DFF401-EF62-43E8-BED2-78B0433D6347}" type="datetimeFigureOut">
              <a:rPr lang="da-DK" smtClean="0"/>
              <a:t>09-05-2016</a:t>
            </a:fld>
            <a:endParaRPr lang="da-DK"/>
          </a:p>
        </p:txBody>
      </p:sp>
      <p:sp>
        <p:nvSpPr>
          <p:cNvPr id="11" name="Pladsholder til diasnumm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966BD9F-0098-4A16-BBFC-4A748EE25C2B}" type="slidenum">
              <a:rPr lang="da-DK" smtClean="0"/>
              <a:t>‹nr.›</a:t>
            </a:fld>
            <a:endParaRPr lang="da-DK"/>
          </a:p>
        </p:txBody>
      </p:sp>
      <p:sp>
        <p:nvSpPr>
          <p:cNvPr id="12" name="Pladsholder til sidefod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a-DK" smtClean="0"/>
              <a:t>Klik for at redigere i master</a:t>
            </a:r>
            <a:endParaRPr kumimoji="0"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da-DK" smtClean="0"/>
              <a:t>Klik for at redigere i master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DFF401-EF62-43E8-BED2-78B0433D6347}" type="datetimeFigureOut">
              <a:rPr lang="da-DK" smtClean="0"/>
              <a:t>09-05-2016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66BD9F-0098-4A16-BBFC-4A748EE25C2B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da-DK" smtClean="0"/>
              <a:t>Klik for at redigere i master</a:t>
            </a:r>
            <a:endParaRPr kumimoji="0"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da-DK" smtClean="0"/>
              <a:t>Klik for at redigere i master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DFF401-EF62-43E8-BED2-78B0433D6347}" type="datetimeFigureOut">
              <a:rPr lang="da-DK" smtClean="0"/>
              <a:t>09-05-2016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66BD9F-0098-4A16-BBFC-4A748EE25C2B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a-DK" smtClean="0"/>
              <a:t>Klik for at redigere i master</a:t>
            </a:r>
            <a:endParaRPr kumimoji="0"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da-DK" smtClean="0"/>
              <a:t>Klik for at redigere i master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DFF401-EF62-43E8-BED2-78B0433D6347}" type="datetimeFigureOut">
              <a:rPr lang="da-DK" smtClean="0"/>
              <a:t>09-05-2016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66BD9F-0098-4A16-BBFC-4A748EE25C2B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fsnitsoversk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da-DK" smtClean="0"/>
              <a:t>Klik for at redigere i master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da-DK" smtClean="0"/>
              <a:t>Klik for at redigere i master</a:t>
            </a:r>
          </a:p>
        </p:txBody>
      </p:sp>
      <p:sp>
        <p:nvSpPr>
          <p:cNvPr id="8" name="Pladsholder til dato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E7DFF401-EF62-43E8-BED2-78B0433D6347}" type="datetimeFigureOut">
              <a:rPr lang="da-DK" smtClean="0"/>
              <a:t>09-05-2016</a:t>
            </a:fld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966BD9F-0098-4A16-BBFC-4A748EE25C2B}" type="slidenum">
              <a:rPr lang="da-DK" smtClean="0"/>
              <a:t>‹nr.›</a:t>
            </a:fld>
            <a:endParaRPr lang="da-DK"/>
          </a:p>
        </p:txBody>
      </p:sp>
      <p:sp>
        <p:nvSpPr>
          <p:cNvPr id="10" name="Pladsholder til sidefod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da-D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a-DK" smtClean="0"/>
              <a:t>Klik for at redigere i master</a:t>
            </a:r>
            <a:endParaRPr kumimoji="0" lang="en-US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a-DK" smtClean="0"/>
              <a:t>Klik for at redigere i master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a-DK" smtClean="0"/>
              <a:t>Klik for at redigere i master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DFF401-EF62-43E8-BED2-78B0433D6347}" type="datetimeFigureOut">
              <a:rPr lang="da-DK" smtClean="0"/>
              <a:t>09-05-2016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9966BD9F-0098-4A16-BBFC-4A748EE25C2B}" type="slidenum">
              <a:rPr lang="da-DK" smtClean="0"/>
              <a:t>‹nr.›</a:t>
            </a:fld>
            <a:endParaRPr lang="da-DK"/>
          </a:p>
        </p:txBody>
      </p:sp>
      <p:sp>
        <p:nvSpPr>
          <p:cNvPr id="10" name="Rektangel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ktangel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da-DK" smtClean="0"/>
              <a:t>Klik for at redigere i master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a-DK" smtClean="0"/>
              <a:t>Klik for at redigere i master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a-DK" smtClean="0"/>
              <a:t>Klik for at redigere i master</a:t>
            </a:r>
          </a:p>
        </p:txBody>
      </p:sp>
      <p:sp>
        <p:nvSpPr>
          <p:cNvPr id="5" name="Pladsholder til indhold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da-DK" smtClean="0"/>
              <a:t>Klik for at redigere i master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da-DK" smtClean="0"/>
              <a:t>Klik for at redigere i master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DFF401-EF62-43E8-BED2-78B0433D6347}" type="datetimeFigureOut">
              <a:rPr lang="da-DK" smtClean="0"/>
              <a:t>09-05-2016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9966BD9F-0098-4A16-BBFC-4A748EE25C2B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da-DK" smtClean="0"/>
              <a:t>Klik for at redigere i master</a:t>
            </a:r>
            <a:endParaRPr kumimoji="0" lang="en-US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DFF401-EF62-43E8-BED2-78B0433D6347}" type="datetimeFigureOut">
              <a:rPr lang="da-DK" smtClean="0"/>
              <a:t>09-05-2016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66BD9F-0098-4A16-BBFC-4A748EE25C2B}" type="slidenum">
              <a:rPr lang="da-DK" smtClean="0"/>
              <a:t>‹nr.›</a:t>
            </a:fld>
            <a:endParaRPr lang="da-DK"/>
          </a:p>
        </p:txBody>
      </p:sp>
      <p:sp>
        <p:nvSpPr>
          <p:cNvPr id="7" name="Rektangel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DFF401-EF62-43E8-BED2-78B0433D6347}" type="datetimeFigureOut">
              <a:rPr lang="da-DK" smtClean="0"/>
              <a:t>09-05-2016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66BD9F-0098-4A16-BBFC-4A748EE25C2B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dhold med billedtek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da-DK" smtClean="0"/>
              <a:t>Klik for at redigere i master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da-DK" smtClean="0"/>
              <a:t>Klik for at redigere i master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9" name="Pladsholder til dato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E7DFF401-EF62-43E8-BED2-78B0433D6347}" type="datetimeFigureOut">
              <a:rPr lang="da-DK" smtClean="0"/>
              <a:t>09-05-2016</a:t>
            </a:fld>
            <a:endParaRPr lang="da-DK"/>
          </a:p>
        </p:txBody>
      </p:sp>
      <p:sp>
        <p:nvSpPr>
          <p:cNvPr id="10" name="Pladsholder til diasnumm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966BD9F-0098-4A16-BBFC-4A748EE25C2B}" type="slidenum">
              <a:rPr lang="da-DK" smtClean="0"/>
              <a:t>‹nr.›</a:t>
            </a:fld>
            <a:endParaRPr lang="da-DK"/>
          </a:p>
        </p:txBody>
      </p:sp>
      <p:sp>
        <p:nvSpPr>
          <p:cNvPr id="11" name="Pladsholder til sidefod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da-D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da-DK" smtClean="0"/>
              <a:t>Klik for at redigere i master</a:t>
            </a:r>
            <a:endParaRPr kumimoji="0" lang="en-US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da-DK" smtClean="0"/>
              <a:t>Klik for at redigere i master</a:t>
            </a:r>
          </a:p>
        </p:txBody>
      </p:sp>
      <p:sp>
        <p:nvSpPr>
          <p:cNvPr id="13" name="Pladsholder til billede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da-DK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Klik på ikonet for at tilføje et billede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Pladsholder til dato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E7DFF401-EF62-43E8-BED2-78B0433D6347}" type="datetimeFigureOut">
              <a:rPr lang="da-DK" smtClean="0"/>
              <a:t>09-05-2016</a:t>
            </a:fld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966BD9F-0098-4A16-BBFC-4A748EE25C2B}" type="slidenum">
              <a:rPr lang="da-DK" smtClean="0"/>
              <a:t>‹nr.›</a:t>
            </a:fld>
            <a:endParaRPr lang="da-DK"/>
          </a:p>
        </p:txBody>
      </p:sp>
      <p:sp>
        <p:nvSpPr>
          <p:cNvPr id="10" name="Pladsholder til sidefod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med afrundet, diagonalt hjørn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da-DK"/>
          </a:p>
        </p:txBody>
      </p:sp>
      <p:sp>
        <p:nvSpPr>
          <p:cNvPr id="14" name="Pladsholder til dato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E7DFF401-EF62-43E8-BED2-78B0433D6347}" type="datetimeFigureOut">
              <a:rPr lang="da-DK" smtClean="0"/>
              <a:t>09-05-2016</a:t>
            </a:fld>
            <a:endParaRPr lang="da-DK"/>
          </a:p>
        </p:txBody>
      </p:sp>
      <p:sp>
        <p:nvSpPr>
          <p:cNvPr id="23" name="Pladsholder til diasnumm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9966BD9F-0098-4A16-BBFC-4A748EE25C2B}" type="slidenum">
              <a:rPr lang="da-DK" smtClean="0"/>
              <a:t>‹nr.›</a:t>
            </a:fld>
            <a:endParaRPr lang="da-DK"/>
          </a:p>
        </p:txBody>
      </p:sp>
      <p:sp>
        <p:nvSpPr>
          <p:cNvPr id="22" name="Pladsholder til titel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da-DK" smtClean="0"/>
              <a:t>Klik for at redigere i master</a:t>
            </a:r>
            <a:endParaRPr kumimoji="0" lang="en-US"/>
          </a:p>
        </p:txBody>
      </p:sp>
      <p:sp>
        <p:nvSpPr>
          <p:cNvPr id="13" name="Pladsholder til tekst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da-DK" smtClean="0"/>
              <a:t>Klik for at redigere i master</a:t>
            </a:r>
          </a:p>
          <a:p>
            <a:pPr lvl="1" eaLnBrk="1" latinLnBrk="0" hangingPunct="1"/>
            <a:r>
              <a:rPr kumimoji="0" lang="da-DK" smtClean="0"/>
              <a:t>Andet niveau</a:t>
            </a:r>
          </a:p>
          <a:p>
            <a:pPr lvl="2" eaLnBrk="1" latinLnBrk="0" hangingPunct="1"/>
            <a:r>
              <a:rPr kumimoji="0" lang="da-DK" smtClean="0"/>
              <a:t>Tredje niveau</a:t>
            </a:r>
          </a:p>
          <a:p>
            <a:pPr lvl="3" eaLnBrk="1" latinLnBrk="0" hangingPunct="1"/>
            <a:r>
              <a:rPr kumimoji="0" lang="da-DK" smtClean="0"/>
              <a:t>Fjerde niveau</a:t>
            </a:r>
          </a:p>
          <a:p>
            <a:pPr lvl="4" eaLnBrk="1" latinLnBrk="0" hangingPunct="1"/>
            <a:r>
              <a:rPr kumimoji="0" lang="da-DK" smtClean="0"/>
              <a:t>Femte niveau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vweASReRNTo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Pædagogiske rutiner som læringsmiljø for børn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 smtClean="0"/>
              <a:t>Søren Smidt UCC </a:t>
            </a:r>
          </a:p>
          <a:p>
            <a:r>
              <a:rPr lang="da-DK" dirty="0" smtClean="0"/>
              <a:t>sm@ucc.dk</a:t>
            </a:r>
          </a:p>
        </p:txBody>
      </p:sp>
    </p:spTree>
    <p:extLst>
      <p:ext uri="{BB962C8B-B14F-4D97-AF65-F5344CB8AC3E}">
        <p14:creationId xmlns:p14="http://schemas.microsoft.com/office/powerpoint/2010/main" val="746008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Mening for børnene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Det er umiddelbart meningsfuldt for børnene at være med og blive inddraget i og være aktør og deltager i de daglige pædagogiske rutiner i institutionerne.</a:t>
            </a:r>
          </a:p>
          <a:p>
            <a:r>
              <a:rPr lang="da-DK" dirty="0"/>
              <a:t>Børn har brug for og profiterer af at blive taget i brug og deltage aktivt i og bidrage til det fælles daglige liv, og de opgaver der skal løses. 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848792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143000"/>
          </a:xfrm>
        </p:spPr>
        <p:txBody>
          <a:bodyPr>
            <a:normAutofit/>
          </a:bodyPr>
          <a:lstStyle/>
          <a:p>
            <a:r>
              <a:rPr lang="da-DK" sz="3200" dirty="0" smtClean="0"/>
              <a:t>Inddragelse af børnene i pædagogiske rutiner fremmer</a:t>
            </a:r>
            <a:endParaRPr lang="da-DK" sz="32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meningsfuldhed</a:t>
            </a:r>
            <a:r>
              <a:rPr lang="da-DK" dirty="0"/>
              <a:t>, engagement, medansvar og ansvarlighed, handlemuligheder og handleevne, selvstændighed, </a:t>
            </a:r>
            <a:r>
              <a:rPr lang="da-DK" dirty="0" err="1" smtClean="0"/>
              <a:t>selvhjulpenhed</a:t>
            </a:r>
            <a:r>
              <a:rPr lang="da-DK" dirty="0" smtClean="0"/>
              <a:t> </a:t>
            </a:r>
          </a:p>
          <a:p>
            <a:r>
              <a:rPr lang="da-DK" dirty="0" smtClean="0"/>
              <a:t>muligheder </a:t>
            </a:r>
            <a:r>
              <a:rPr lang="da-DK" dirty="0"/>
              <a:t>for succesoplevelser øges, og følelsen af at kunne bruges, deltage i fællesskaber og kunne bidrage, og have værdi og betydning og være nødvendig styrkes. </a:t>
            </a:r>
          </a:p>
        </p:txBody>
      </p:sp>
    </p:spTree>
    <p:extLst>
      <p:ext uri="{BB962C8B-B14F-4D97-AF65-F5344CB8AC3E}">
        <p14:creationId xmlns:p14="http://schemas.microsoft.com/office/powerpoint/2010/main" val="634157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Samtaler - udveksling 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dirty="0" smtClean="0"/>
          </a:p>
          <a:p>
            <a:r>
              <a:rPr lang="da-DK" dirty="0" smtClean="0"/>
              <a:t>Sammen om at løse et problem, evaluere en aktivitet, udfolde en fortælling</a:t>
            </a:r>
          </a:p>
          <a:p>
            <a:endParaRPr lang="da-DK" dirty="0" smtClean="0"/>
          </a:p>
          <a:p>
            <a:r>
              <a:rPr lang="da-DK" dirty="0" smtClean="0"/>
              <a:t>Begge parter bidrager, tænker med, udvikler 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155293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Samtaler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Fortæl mig hvad du tænker</a:t>
            </a:r>
          </a:p>
          <a:p>
            <a:r>
              <a:rPr lang="da-DK" dirty="0"/>
              <a:t>Hvad forestiller du dig?</a:t>
            </a:r>
          </a:p>
          <a:p>
            <a:r>
              <a:rPr lang="da-DK" dirty="0"/>
              <a:t>Hvorfor er du enig i?</a:t>
            </a:r>
          </a:p>
          <a:p>
            <a:r>
              <a:rPr lang="da-DK" dirty="0"/>
              <a:t>Hvordan kan vi finde ud af..</a:t>
            </a:r>
          </a:p>
          <a:p>
            <a:r>
              <a:rPr lang="da-DK" dirty="0"/>
              <a:t>Hvis jeg spurgte Anna, ville hun være enig?</a:t>
            </a:r>
          </a:p>
          <a:p>
            <a:r>
              <a:rPr lang="da-DK" dirty="0"/>
              <a:t>Hvorfor synes du at..</a:t>
            </a:r>
          </a:p>
          <a:p>
            <a:r>
              <a:rPr lang="da-DK" dirty="0"/>
              <a:t>Fortæl mig mere om det</a:t>
            </a:r>
          </a:p>
          <a:p>
            <a:r>
              <a:rPr lang="da-DK" dirty="0"/>
              <a:t>Jeg ved ikke, hvad synes du?</a:t>
            </a:r>
          </a:p>
        </p:txBody>
      </p:sp>
    </p:spTree>
    <p:extLst>
      <p:ext uri="{BB962C8B-B14F-4D97-AF65-F5344CB8AC3E}">
        <p14:creationId xmlns:p14="http://schemas.microsoft.com/office/powerpoint/2010/main" val="716489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Kompetencer og inklusion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a-DK" dirty="0" smtClean="0"/>
          </a:p>
          <a:p>
            <a:r>
              <a:rPr lang="da-DK" dirty="0" smtClean="0"/>
              <a:t>Fremmer en </a:t>
            </a:r>
            <a:r>
              <a:rPr lang="da-DK" dirty="0"/>
              <a:t>lang </a:t>
            </a:r>
            <a:r>
              <a:rPr lang="da-DK" dirty="0" smtClean="0"/>
              <a:t>række  </a:t>
            </a:r>
            <a:r>
              <a:rPr lang="da-DK" dirty="0"/>
              <a:t>kompetencer hos </a:t>
            </a:r>
            <a:r>
              <a:rPr lang="da-DK" dirty="0" smtClean="0"/>
              <a:t>børnene</a:t>
            </a:r>
            <a:r>
              <a:rPr lang="da-DK" dirty="0"/>
              <a:t>:</a:t>
            </a:r>
            <a:r>
              <a:rPr lang="da-DK" dirty="0" smtClean="0"/>
              <a:t> </a:t>
            </a:r>
            <a:r>
              <a:rPr lang="da-DK" dirty="0"/>
              <a:t>personlige, sociale, kulturelle, sproglige og motoriske</a:t>
            </a:r>
            <a:r>
              <a:rPr lang="da-DK" dirty="0" smtClean="0"/>
              <a:t>.</a:t>
            </a:r>
          </a:p>
          <a:p>
            <a:endParaRPr lang="da-DK" dirty="0" smtClean="0"/>
          </a:p>
          <a:p>
            <a:r>
              <a:rPr lang="da-DK" dirty="0" smtClean="0"/>
              <a:t>Skaber fællesskab hvor alle kan deltage og bidrage </a:t>
            </a:r>
          </a:p>
          <a:p>
            <a:endParaRPr lang="da-DK" b="1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553689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Film</a:t>
            </a:r>
            <a:endParaRPr lang="da-DK" dirty="0"/>
          </a:p>
        </p:txBody>
      </p:sp>
      <p:pic>
        <p:nvPicPr>
          <p:cNvPr id="4" name="vweASReRNTo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755576" y="1556792"/>
            <a:ext cx="7632848" cy="4968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42785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Intentionalitet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da-DK" dirty="0" smtClean="0"/>
          </a:p>
          <a:p>
            <a:r>
              <a:rPr lang="da-DK" dirty="0" smtClean="0"/>
              <a:t>Det </a:t>
            </a:r>
            <a:r>
              <a:rPr lang="da-DK" dirty="0"/>
              <a:t>intentionelle </a:t>
            </a:r>
            <a:r>
              <a:rPr lang="da-DK" dirty="0" smtClean="0"/>
              <a:t>i pædagogisk personales måde </a:t>
            </a:r>
            <a:r>
              <a:rPr lang="da-DK" dirty="0"/>
              <a:t>at understøtte børnenes læreprocesser </a:t>
            </a:r>
            <a:r>
              <a:rPr lang="da-DK" dirty="0" smtClean="0"/>
              <a:t>på.</a:t>
            </a:r>
          </a:p>
          <a:p>
            <a:r>
              <a:rPr lang="da-DK" i="1" dirty="0" smtClean="0"/>
              <a:t>Fokuspunkter:</a:t>
            </a:r>
            <a:endParaRPr lang="da-DK" dirty="0"/>
          </a:p>
          <a:p>
            <a:r>
              <a:rPr lang="da-DK" dirty="0"/>
              <a:t>Organisering og </a:t>
            </a:r>
            <a:r>
              <a:rPr lang="da-DK" dirty="0" smtClean="0"/>
              <a:t>struktur </a:t>
            </a:r>
            <a:endParaRPr lang="da-DK" dirty="0"/>
          </a:p>
          <a:p>
            <a:r>
              <a:rPr lang="da-DK" dirty="0"/>
              <a:t>Relationer og </a:t>
            </a:r>
            <a:r>
              <a:rPr lang="da-DK" dirty="0" smtClean="0"/>
              <a:t>kommunikation: voksne/barn , voksne/voksne</a:t>
            </a:r>
            <a:endParaRPr lang="da-DK" dirty="0"/>
          </a:p>
          <a:p>
            <a:r>
              <a:rPr lang="da-DK" dirty="0"/>
              <a:t>Fysiske rammer og indretning</a:t>
            </a:r>
          </a:p>
          <a:p>
            <a:r>
              <a:rPr lang="da-DK" dirty="0"/>
              <a:t>Børnenes </a:t>
            </a:r>
            <a:r>
              <a:rPr lang="da-DK" dirty="0" smtClean="0"/>
              <a:t>perspektiv</a:t>
            </a:r>
          </a:p>
          <a:p>
            <a:r>
              <a:rPr lang="da-DK" dirty="0" smtClean="0"/>
              <a:t>Pædagogisk faglighed</a:t>
            </a:r>
          </a:p>
          <a:p>
            <a:pPr marL="0" indent="0">
              <a:buNone/>
            </a:pPr>
            <a:r>
              <a:rPr lang="da-DK" dirty="0" smtClean="0"/>
              <a:t>    </a:t>
            </a:r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227995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Didaktik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a-DK" dirty="0"/>
              <a:t>Det didaktiske perspektiv beskæftiger sig med at tydeliggøre og bevidstgøre intentionerne i det pædagogiske arbejde. </a:t>
            </a:r>
            <a:endParaRPr lang="da-DK" dirty="0" smtClean="0"/>
          </a:p>
          <a:p>
            <a:r>
              <a:rPr lang="da-DK" dirty="0" smtClean="0"/>
              <a:t>Traditionelt </a:t>
            </a:r>
            <a:r>
              <a:rPr lang="da-DK" dirty="0"/>
              <a:t>er didaktik blevet forstået som målfastsættelse, planlægning og evaluering. </a:t>
            </a:r>
            <a:endParaRPr lang="da-DK" dirty="0" smtClean="0"/>
          </a:p>
          <a:p>
            <a:r>
              <a:rPr lang="da-DK" dirty="0" smtClean="0"/>
              <a:t>Imidlertid </a:t>
            </a:r>
            <a:r>
              <a:rPr lang="da-DK" dirty="0"/>
              <a:t>er læring altid flerdimensionel, hvorfor arbejde med mål og planlægning også må være flerdimensionel og </a:t>
            </a:r>
            <a:r>
              <a:rPr lang="da-DK" dirty="0" err="1"/>
              <a:t>mangefacetteret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644792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Didaktik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da-DK" dirty="0" smtClean="0"/>
          </a:p>
          <a:p>
            <a:r>
              <a:rPr lang="da-DK" dirty="0" smtClean="0"/>
              <a:t>Pædagogisk </a:t>
            </a:r>
            <a:r>
              <a:rPr lang="da-DK" dirty="0"/>
              <a:t>arbejde fordrer </a:t>
            </a:r>
            <a:r>
              <a:rPr lang="da-DK" i="1" dirty="0"/>
              <a:t>planlægning</a:t>
            </a:r>
            <a:r>
              <a:rPr lang="da-DK" dirty="0"/>
              <a:t> og </a:t>
            </a:r>
            <a:r>
              <a:rPr lang="da-DK" i="1" dirty="0"/>
              <a:t>refleksion</a:t>
            </a:r>
            <a:r>
              <a:rPr lang="da-DK" dirty="0"/>
              <a:t>. </a:t>
            </a:r>
            <a:endParaRPr lang="da-DK" dirty="0" smtClean="0"/>
          </a:p>
          <a:p>
            <a:r>
              <a:rPr lang="da-DK" dirty="0" smtClean="0"/>
              <a:t>Refleksionen </a:t>
            </a:r>
            <a:r>
              <a:rPr lang="da-DK" dirty="0"/>
              <a:t>handler både om det indholdsmæssige og </a:t>
            </a:r>
            <a:r>
              <a:rPr lang="da-DK" dirty="0" smtClean="0"/>
              <a:t>processuelle:</a:t>
            </a:r>
          </a:p>
          <a:p>
            <a:r>
              <a:rPr lang="da-DK" dirty="0" smtClean="0"/>
              <a:t>Hvad skal læres</a:t>
            </a:r>
            <a:r>
              <a:rPr lang="da-DK" dirty="0"/>
              <a:t> </a:t>
            </a:r>
            <a:r>
              <a:rPr lang="da-DK" dirty="0" smtClean="0"/>
              <a:t>?</a:t>
            </a:r>
          </a:p>
          <a:p>
            <a:r>
              <a:rPr lang="da-DK" dirty="0"/>
              <a:t>H</a:t>
            </a:r>
            <a:r>
              <a:rPr lang="da-DK" dirty="0" smtClean="0"/>
              <a:t>vilke mål sættes </a:t>
            </a:r>
            <a:r>
              <a:rPr lang="da-DK" dirty="0"/>
              <a:t>for </a:t>
            </a:r>
            <a:r>
              <a:rPr lang="da-DK" dirty="0" smtClean="0"/>
              <a:t>læringen ?</a:t>
            </a:r>
          </a:p>
          <a:p>
            <a:r>
              <a:rPr lang="da-DK" dirty="0"/>
              <a:t>H</a:t>
            </a:r>
            <a:r>
              <a:rPr lang="da-DK" dirty="0" smtClean="0"/>
              <a:t>vordan skal læringen foregå?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655880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> Mål</a:t>
            </a:r>
            <a:r>
              <a:rPr lang="da-DK" dirty="0"/>
              <a:t/>
            </a:r>
            <a:br>
              <a:rPr lang="da-DK" dirty="0"/>
            </a:b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dirty="0"/>
              <a:t>F</a:t>
            </a:r>
            <a:r>
              <a:rPr lang="da-DK" dirty="0" smtClean="0"/>
              <a:t>ormulering af mål for børnenes læring </a:t>
            </a:r>
            <a:r>
              <a:rPr lang="da-DK" dirty="0"/>
              <a:t>og </a:t>
            </a:r>
            <a:r>
              <a:rPr lang="da-DK" dirty="0" smtClean="0"/>
              <a:t>medarbejdernes faglige kompetencer</a:t>
            </a:r>
            <a:endParaRPr lang="da-DK" dirty="0"/>
          </a:p>
          <a:p>
            <a:r>
              <a:rPr lang="da-DK" dirty="0" smtClean="0"/>
              <a:t>At </a:t>
            </a:r>
            <a:r>
              <a:rPr lang="da-DK" dirty="0"/>
              <a:t>sætte mål fremmer refleksion og opmærksomhed </a:t>
            </a:r>
            <a:endParaRPr lang="da-DK" dirty="0" smtClean="0"/>
          </a:p>
          <a:p>
            <a:r>
              <a:rPr lang="da-DK" dirty="0" smtClean="0"/>
              <a:t>Mål </a:t>
            </a:r>
            <a:r>
              <a:rPr lang="da-DK" dirty="0"/>
              <a:t>er </a:t>
            </a:r>
            <a:r>
              <a:rPr lang="da-DK" dirty="0" smtClean="0"/>
              <a:t>vigtige </a:t>
            </a:r>
            <a:r>
              <a:rPr lang="da-DK" dirty="0"/>
              <a:t>fordi de sætter </a:t>
            </a:r>
            <a:r>
              <a:rPr lang="da-DK" dirty="0" smtClean="0"/>
              <a:t>kurs, og muliggør evaluering  </a:t>
            </a:r>
            <a:endParaRPr lang="da-DK" dirty="0"/>
          </a:p>
          <a:p>
            <a:r>
              <a:rPr lang="da-DK" dirty="0"/>
              <a:t>Målene skal være </a:t>
            </a:r>
            <a:r>
              <a:rPr lang="da-DK" dirty="0" smtClean="0"/>
              <a:t>konkrete og </a:t>
            </a:r>
            <a:r>
              <a:rPr lang="da-DK" dirty="0" err="1" smtClean="0"/>
              <a:t>evaluerbare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413597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Hvad er en daginstitution?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da-DK" dirty="0" smtClean="0"/>
          </a:p>
          <a:p>
            <a:r>
              <a:rPr lang="da-DK" dirty="0" smtClean="0"/>
              <a:t>De pædagogiske</a:t>
            </a:r>
          </a:p>
          <a:p>
            <a:pPr marL="0" indent="0">
              <a:buNone/>
            </a:pPr>
            <a:r>
              <a:rPr lang="da-DK" dirty="0" smtClean="0"/>
              <a:t>   aktiviteter</a:t>
            </a:r>
          </a:p>
          <a:p>
            <a:r>
              <a:rPr lang="da-DK" dirty="0" smtClean="0"/>
              <a:t>De pædagogiske </a:t>
            </a:r>
          </a:p>
          <a:p>
            <a:pPr marL="0" indent="0">
              <a:buNone/>
            </a:pPr>
            <a:r>
              <a:rPr lang="da-DK" dirty="0"/>
              <a:t> </a:t>
            </a:r>
            <a:r>
              <a:rPr lang="da-DK" dirty="0" smtClean="0"/>
              <a:t>  rutiner </a:t>
            </a:r>
          </a:p>
          <a:p>
            <a:pPr lvl="0"/>
            <a:r>
              <a:rPr lang="da-DK" dirty="0" smtClean="0"/>
              <a:t>Leg og børnekultur</a:t>
            </a:r>
          </a:p>
          <a:p>
            <a:endParaRPr lang="da-DK" dirty="0" smtClean="0"/>
          </a:p>
          <a:p>
            <a:endParaRPr lang="da-DK" dirty="0" smtClean="0"/>
          </a:p>
          <a:p>
            <a:pPr>
              <a:buNone/>
            </a:pPr>
            <a:endParaRPr lang="da-DK" dirty="0" smtClean="0"/>
          </a:p>
          <a:p>
            <a:endParaRPr lang="da-DK" dirty="0"/>
          </a:p>
        </p:txBody>
      </p:sp>
      <p:pic>
        <p:nvPicPr>
          <p:cNvPr id="4" name="Billede 3" descr="thumbnailCAE7H7E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92080" y="2204864"/>
            <a:ext cx="3072404" cy="352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2228865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 smtClean="0"/>
              <a:t>Mål for både børns og medarbejderes læring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dirty="0"/>
              <a:t>F</a:t>
            </a:r>
            <a:r>
              <a:rPr lang="da-DK" dirty="0" smtClean="0"/>
              <a:t>okus </a:t>
            </a:r>
            <a:r>
              <a:rPr lang="da-DK" dirty="0"/>
              <a:t>på både </a:t>
            </a:r>
            <a:r>
              <a:rPr lang="da-DK" dirty="0" smtClean="0"/>
              <a:t>børnenes og medarbejdernes </a:t>
            </a:r>
            <a:r>
              <a:rPr lang="da-DK" dirty="0"/>
              <a:t>læring og </a:t>
            </a:r>
            <a:r>
              <a:rPr lang="da-DK" dirty="0" smtClean="0"/>
              <a:t>kompetencer. </a:t>
            </a:r>
            <a:r>
              <a:rPr lang="da-DK" dirty="0"/>
              <a:t>O</a:t>
            </a:r>
            <a:r>
              <a:rPr lang="da-DK" dirty="0" smtClean="0"/>
              <a:t>g </a:t>
            </a:r>
            <a:r>
              <a:rPr lang="da-DK" dirty="0"/>
              <a:t>hvad medarbejderne skal </a:t>
            </a:r>
            <a:r>
              <a:rPr lang="da-DK" dirty="0" smtClean="0"/>
              <a:t>gøre </a:t>
            </a:r>
            <a:r>
              <a:rPr lang="da-DK" dirty="0"/>
              <a:t>og </a:t>
            </a:r>
            <a:r>
              <a:rPr lang="da-DK" dirty="0" smtClean="0"/>
              <a:t>rammesætte for at </a:t>
            </a:r>
            <a:r>
              <a:rPr lang="da-DK" dirty="0"/>
              <a:t>den ønskede læring finder sted.</a:t>
            </a:r>
          </a:p>
          <a:p>
            <a:r>
              <a:rPr lang="da-DK" dirty="0" smtClean="0"/>
              <a:t>Målene kan bidrage til udvikling af ny </a:t>
            </a:r>
            <a:r>
              <a:rPr lang="da-DK" dirty="0"/>
              <a:t>viden, nye kompetencer og </a:t>
            </a:r>
            <a:r>
              <a:rPr lang="da-DK" dirty="0" smtClean="0"/>
              <a:t>engagement </a:t>
            </a:r>
            <a:r>
              <a:rPr lang="da-DK" dirty="0"/>
              <a:t>hos både børn og medarbejdere og i organisationen. </a:t>
            </a:r>
          </a:p>
        </p:txBody>
      </p:sp>
    </p:spTree>
    <p:extLst>
      <p:ext uri="{BB962C8B-B14F-4D97-AF65-F5344CB8AC3E}">
        <p14:creationId xmlns:p14="http://schemas.microsoft.com/office/powerpoint/2010/main" val="3619325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 smtClean="0"/>
              <a:t>Fælles og individuelt læringsfokus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a-DK" dirty="0" smtClean="0"/>
              <a:t>Ved </a:t>
            </a:r>
            <a:r>
              <a:rPr lang="da-DK" dirty="0"/>
              <a:t>siden af et fælles læringsfokus for børnene, kan der tillige formuleres et individuelt personligt læringsfokus for det enkelte </a:t>
            </a:r>
            <a:r>
              <a:rPr lang="da-DK" dirty="0" smtClean="0"/>
              <a:t>barn. </a:t>
            </a:r>
            <a:r>
              <a:rPr lang="da-DK" dirty="0"/>
              <a:t>Disse mål </a:t>
            </a:r>
            <a:r>
              <a:rPr lang="da-DK" dirty="0" smtClean="0"/>
              <a:t>skal </a:t>
            </a:r>
            <a:r>
              <a:rPr lang="da-DK" dirty="0"/>
              <a:t>formuleres ud fra et forsøg på at indkredse børnenes eller barnets perspektiver, engagementer, </a:t>
            </a:r>
            <a:r>
              <a:rPr lang="da-DK" dirty="0" err="1"/>
              <a:t>optagetheder</a:t>
            </a:r>
            <a:r>
              <a:rPr lang="da-DK" dirty="0"/>
              <a:t> og motivationer</a:t>
            </a:r>
            <a:r>
              <a:rPr lang="da-DK" dirty="0" smtClean="0"/>
              <a:t>, fordi  kvaliteten af målene afhænger </a:t>
            </a:r>
            <a:r>
              <a:rPr lang="da-DK" dirty="0"/>
              <a:t>af, at det fremtræder meningsfuldt og væsentligt for </a:t>
            </a:r>
            <a:r>
              <a:rPr lang="da-DK" dirty="0" smtClean="0"/>
              <a:t>børnegruppen </a:t>
            </a:r>
            <a:r>
              <a:rPr lang="da-DK" dirty="0"/>
              <a:t>eller barn. 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32117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 smtClean="0"/>
              <a:t>Fælles og individuelt læringsfokus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a-DK" dirty="0"/>
              <a:t>Ved siden af et  fælles læringsfokus, kan </a:t>
            </a:r>
            <a:r>
              <a:rPr lang="da-DK" dirty="0" smtClean="0"/>
              <a:t>man også </a:t>
            </a:r>
            <a:r>
              <a:rPr lang="da-DK" dirty="0"/>
              <a:t>formulere </a:t>
            </a:r>
            <a:r>
              <a:rPr lang="da-DK" dirty="0" smtClean="0"/>
              <a:t>et </a:t>
            </a:r>
            <a:r>
              <a:rPr lang="da-DK" b="1" dirty="0"/>
              <a:t>personligt </a:t>
            </a:r>
            <a:r>
              <a:rPr lang="da-DK" b="1" dirty="0" smtClean="0"/>
              <a:t>læringsfokus.</a:t>
            </a:r>
            <a:r>
              <a:rPr lang="da-DK" dirty="0" smtClean="0"/>
              <a:t> </a:t>
            </a:r>
          </a:p>
          <a:p>
            <a:r>
              <a:rPr lang="da-DK" dirty="0" smtClean="0"/>
              <a:t>Den </a:t>
            </a:r>
            <a:r>
              <a:rPr lang="da-DK" dirty="0"/>
              <a:t>enkelte </a:t>
            </a:r>
            <a:r>
              <a:rPr lang="da-DK" dirty="0" smtClean="0"/>
              <a:t>medarbejder formulerer </a:t>
            </a:r>
            <a:r>
              <a:rPr lang="da-DK" dirty="0"/>
              <a:t>sit personlige læringsfokus, det vil sige mål for, hvad vedkommende ønsker at </a:t>
            </a:r>
            <a:r>
              <a:rPr lang="da-DK" dirty="0" smtClean="0"/>
              <a:t>lære.</a:t>
            </a:r>
          </a:p>
          <a:p>
            <a:r>
              <a:rPr lang="da-DK" dirty="0" smtClean="0"/>
              <a:t>Det </a:t>
            </a:r>
            <a:r>
              <a:rPr lang="da-DK" dirty="0"/>
              <a:t>er afgørende for udfaldet og værdien, </a:t>
            </a:r>
            <a:r>
              <a:rPr lang="da-DK" dirty="0" smtClean="0"/>
              <a:t>at både </a:t>
            </a:r>
            <a:r>
              <a:rPr lang="da-DK" dirty="0"/>
              <a:t>fælles og personlige mål fremtræder </a:t>
            </a:r>
            <a:r>
              <a:rPr lang="da-DK" dirty="0" smtClean="0"/>
              <a:t>meningsfulde </a:t>
            </a:r>
            <a:r>
              <a:rPr lang="da-DK" dirty="0"/>
              <a:t>for deltagerne, og at den enkelte deltager har </a:t>
            </a:r>
            <a:r>
              <a:rPr lang="da-DK" b="1" dirty="0" smtClean="0"/>
              <a:t>ejerskab</a:t>
            </a:r>
            <a:r>
              <a:rPr lang="da-DK" dirty="0" smtClean="0"/>
              <a:t> </a:t>
            </a:r>
            <a:r>
              <a:rPr lang="da-DK" dirty="0"/>
              <a:t>til </a:t>
            </a:r>
            <a:r>
              <a:rPr lang="da-DK" dirty="0" smtClean="0"/>
              <a:t>det. </a:t>
            </a:r>
            <a:endParaRPr lang="da-DK" i="1" dirty="0"/>
          </a:p>
          <a:p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998927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/>
              <a:t>F</a:t>
            </a:r>
            <a:r>
              <a:rPr lang="da-DK" dirty="0" smtClean="0"/>
              <a:t>aldgruber </a:t>
            </a:r>
            <a:r>
              <a:rPr lang="da-DK" dirty="0" err="1" smtClean="0"/>
              <a:t>i.f.t</a:t>
            </a:r>
            <a:r>
              <a:rPr lang="da-DK" dirty="0" smtClean="0"/>
              <a:t>. mål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da-DK" dirty="0" smtClean="0"/>
          </a:p>
          <a:p>
            <a:endParaRPr lang="da-DK" dirty="0"/>
          </a:p>
          <a:p>
            <a:r>
              <a:rPr lang="da-DK" sz="2600" dirty="0"/>
              <a:t>Abstrakte</a:t>
            </a:r>
          </a:p>
          <a:p>
            <a:r>
              <a:rPr lang="da-DK" sz="2600" dirty="0" smtClean="0"/>
              <a:t>Aktioner/handlinger</a:t>
            </a:r>
            <a:endParaRPr lang="da-DK" sz="2600" dirty="0" smtClean="0"/>
          </a:p>
          <a:p>
            <a:r>
              <a:rPr lang="da-DK" sz="2600" dirty="0" smtClean="0"/>
              <a:t>Børn/medarbejdermål </a:t>
            </a:r>
            <a:r>
              <a:rPr lang="da-DK" sz="2600" dirty="0"/>
              <a:t>filtret sammen i stedet for hver for sig</a:t>
            </a:r>
          </a:p>
          <a:p>
            <a:r>
              <a:rPr lang="da-DK" sz="2600" dirty="0" smtClean="0"/>
              <a:t>Skrevet </a:t>
            </a:r>
            <a:r>
              <a:rPr lang="da-DK" sz="2600" dirty="0" smtClean="0"/>
              <a:t>som tekst i stedet for i punktform</a:t>
            </a:r>
          </a:p>
          <a:p>
            <a:r>
              <a:rPr lang="da-DK" sz="2600" dirty="0" smtClean="0"/>
              <a:t>Afskrevet i stedet for omskrevet </a:t>
            </a:r>
          </a:p>
          <a:p>
            <a:r>
              <a:rPr lang="da-DK" sz="2600" dirty="0" smtClean="0"/>
              <a:t>Lav </a:t>
            </a:r>
            <a:r>
              <a:rPr lang="da-DK" sz="2600" dirty="0" smtClean="0"/>
              <a:t>i stedet for høj sammenhæng med genstandsfeltet </a:t>
            </a:r>
          </a:p>
          <a:p>
            <a:r>
              <a:rPr lang="da-DK" sz="2600" dirty="0" smtClean="0"/>
              <a:t>For få (eller for mange) (under – eller overambitiøst)</a:t>
            </a:r>
          </a:p>
          <a:p>
            <a:r>
              <a:rPr lang="da-DK" sz="2600" dirty="0" smtClean="0"/>
              <a:t>Flere mål i et</a:t>
            </a:r>
          </a:p>
          <a:p>
            <a:endParaRPr lang="da-DK" dirty="0" smtClean="0"/>
          </a:p>
          <a:p>
            <a:endParaRPr lang="da-DK" dirty="0" smtClean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721338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Evaluering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sz="3600" dirty="0" smtClean="0"/>
              <a:t>Analyse af mål:</a:t>
            </a:r>
          </a:p>
          <a:p>
            <a:r>
              <a:rPr lang="da-DK" sz="3600" dirty="0" smtClean="0"/>
              <a:t>0 = Ingen</a:t>
            </a:r>
          </a:p>
          <a:p>
            <a:r>
              <a:rPr lang="da-DK" sz="3600" dirty="0" smtClean="0"/>
              <a:t>1 = Lav grad</a:t>
            </a:r>
          </a:p>
          <a:p>
            <a:r>
              <a:rPr lang="da-DK" sz="3600" dirty="0" smtClean="0"/>
              <a:t>2 = Moderat grad</a:t>
            </a:r>
          </a:p>
          <a:p>
            <a:r>
              <a:rPr lang="da-DK" sz="3600" dirty="0" smtClean="0"/>
              <a:t>3 = Høj grad</a:t>
            </a:r>
            <a:endParaRPr lang="da-DK" sz="3600" dirty="0"/>
          </a:p>
        </p:txBody>
      </p:sp>
    </p:spTree>
    <p:extLst>
      <p:ext uri="{BB962C8B-B14F-4D97-AF65-F5344CB8AC3E}">
        <p14:creationId xmlns:p14="http://schemas.microsoft.com/office/powerpoint/2010/main" val="14619350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Garderoben: mål for børnene</a:t>
            </a:r>
            <a:endParaRPr lang="da-DK" dirty="0"/>
          </a:p>
        </p:txBody>
      </p:sp>
      <p:graphicFrame>
        <p:nvGraphicFramePr>
          <p:cNvPr id="4" name="Pladsholder til ind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0304775"/>
              </p:ext>
            </p:extLst>
          </p:nvPr>
        </p:nvGraphicFramePr>
        <p:xfrm>
          <a:off x="1043607" y="1736622"/>
          <a:ext cx="7272808" cy="45726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86443"/>
                <a:gridCol w="423702"/>
                <a:gridCol w="423702"/>
                <a:gridCol w="338961"/>
              </a:tblGrid>
              <a:tr h="294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>
                          <a:effectLst/>
                        </a:rPr>
                        <a:t>Mål for børnene</a:t>
                      </a:r>
                      <a:endParaRPr lang="da-DK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337046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da-DK" sz="1000">
                          <a:effectLst/>
                        </a:rPr>
                        <a:t>At være en del af fællesskabet</a:t>
                      </a:r>
                      <a:endParaRPr lang="da-DK" sz="11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da-DK" sz="1000">
                          <a:effectLst/>
                        </a:rPr>
                        <a:t>Få øje på hinanden</a:t>
                      </a:r>
                      <a:endParaRPr lang="da-DK" sz="11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da-DK" sz="1000">
                          <a:effectLst/>
                        </a:rPr>
                        <a:t>Giver en hånd</a:t>
                      </a:r>
                      <a:endParaRPr lang="da-DK" sz="11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da-DK" sz="1000">
                          <a:effectLst/>
                        </a:rPr>
                        <a:t>Hjælper</a:t>
                      </a:r>
                      <a:endParaRPr lang="da-DK" sz="11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da-DK" sz="1000">
                          <a:effectLst/>
                        </a:rPr>
                        <a:t>Venter på tur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3481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da-DK" sz="1000" dirty="0">
                          <a:effectLst/>
                        </a:rPr>
                        <a:t>At danne (nye) venskaber)</a:t>
                      </a:r>
                      <a:endParaRPr lang="da-DK" sz="1100" dirty="0">
                        <a:effectLst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000" dirty="0">
                          <a:effectLst/>
                        </a:rPr>
                        <a:t> </a:t>
                      </a:r>
                      <a:endParaRPr lang="da-DK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337046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da-DK" sz="1000">
                          <a:effectLst/>
                        </a:rPr>
                        <a:t>At være en god kammerat</a:t>
                      </a:r>
                      <a:endParaRPr lang="da-DK" sz="11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da-DK" sz="1000">
                          <a:effectLst/>
                        </a:rPr>
                        <a:t>Respekterer grænser</a:t>
                      </a:r>
                      <a:endParaRPr lang="da-DK" sz="11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da-DK" sz="1000">
                          <a:effectLst/>
                        </a:rPr>
                        <a:t>Hjælper</a:t>
                      </a:r>
                      <a:endParaRPr lang="da-DK" sz="11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da-DK" sz="1000">
                          <a:effectLst/>
                        </a:rPr>
                        <a:t>Omsorg for hinanden</a:t>
                      </a:r>
                      <a:endParaRPr lang="da-DK" sz="11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da-DK" sz="1000">
                          <a:effectLst/>
                        </a:rPr>
                        <a:t>Aflæser kropssprog/ansigtsudtryk/følelser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3481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da-DK" sz="1000">
                          <a:effectLst/>
                        </a:rPr>
                        <a:t>at styrke børnenes selvværd</a:t>
                      </a:r>
                      <a:endParaRPr lang="da-DK" sz="1100">
                        <a:effectLst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0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3481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da-DK" sz="1000">
                          <a:effectLst/>
                        </a:rPr>
                        <a:t>Fokus på opgaven</a:t>
                      </a:r>
                      <a:endParaRPr lang="da-DK" sz="1100">
                        <a:effectLst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0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>
                          <a:effectLst/>
                        </a:rPr>
                        <a:t> </a:t>
                      </a:r>
                      <a:endParaRPr lang="da-DK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693755" y="226008"/>
            <a:ext cx="1070405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866912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Mål for personalet</a:t>
            </a:r>
            <a:endParaRPr lang="da-DK" dirty="0"/>
          </a:p>
        </p:txBody>
      </p:sp>
      <p:graphicFrame>
        <p:nvGraphicFramePr>
          <p:cNvPr id="4" name="Pladsholder til ind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620436"/>
              </p:ext>
            </p:extLst>
          </p:nvPr>
        </p:nvGraphicFramePr>
        <p:xfrm>
          <a:off x="1115617" y="1650068"/>
          <a:ext cx="7416822" cy="45872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159123"/>
                <a:gridCol w="428761"/>
                <a:gridCol w="428761"/>
                <a:gridCol w="400177"/>
              </a:tblGrid>
              <a:tr h="4753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>
                          <a:effectLst/>
                        </a:rPr>
                        <a:t>Mål for personalets kompetencer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>
                          <a:effectLst/>
                        </a:rPr>
                        <a:t> </a:t>
                      </a:r>
                      <a:endParaRPr lang="da-DK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55204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da-DK" sz="1000">
                          <a:effectLst/>
                        </a:rPr>
                        <a:t>At kunne have opmærksomhed og respekt for børnenes perspektiver/intentioner</a:t>
                      </a:r>
                      <a:endParaRPr lang="da-DK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0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3208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da-DK" sz="1000" dirty="0">
                          <a:effectLst/>
                        </a:rPr>
                        <a:t>At kunne </a:t>
                      </a:r>
                      <a:r>
                        <a:rPr lang="da-DK" sz="1000" dirty="0" smtClean="0">
                          <a:effectLst/>
                        </a:rPr>
                        <a:t>rammesætte </a:t>
                      </a:r>
                      <a:r>
                        <a:rPr lang="da-DK" sz="1000" dirty="0">
                          <a:effectLst/>
                        </a:rPr>
                        <a:t>og ikke fastlåse</a:t>
                      </a:r>
                      <a:endParaRPr lang="da-DK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000" dirty="0">
                          <a:effectLst/>
                        </a:rPr>
                        <a:t> </a:t>
                      </a:r>
                      <a:endParaRPr lang="da-DK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3208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da-DK" sz="1000">
                          <a:effectLst/>
                        </a:rPr>
                        <a:t>At kunne være tydelige i ALT hvad vi gør</a:t>
                      </a:r>
                      <a:endParaRPr lang="da-DK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0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3208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da-DK" sz="1000">
                          <a:effectLst/>
                        </a:rPr>
                        <a:t>At kunne ssætte ord på hvad vi gør og Hvorfor vi gør det</a:t>
                      </a:r>
                      <a:endParaRPr lang="da-DK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0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3208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da-DK" sz="1000">
                          <a:effectLst/>
                        </a:rPr>
                        <a:t>At kunne anerkende og motivere</a:t>
                      </a:r>
                      <a:endParaRPr lang="da-DK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0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3208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da-DK" sz="1000">
                          <a:effectLst/>
                        </a:rPr>
                        <a:t>At kunne være nærværende</a:t>
                      </a:r>
                      <a:endParaRPr lang="da-DK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0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3208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da-DK" sz="1000">
                          <a:effectLst/>
                        </a:rPr>
                        <a:t>At kunne arbejde siddende</a:t>
                      </a:r>
                      <a:endParaRPr lang="da-DK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0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3208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da-DK" sz="1000">
                          <a:effectLst/>
                        </a:rPr>
                        <a:t>At kunne være guidende</a:t>
                      </a:r>
                      <a:endParaRPr lang="da-DK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0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3208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da-DK" sz="1000">
                          <a:effectLst/>
                        </a:rPr>
                        <a:t>At kunne arbejde bevidst med at være rollemodel</a:t>
                      </a:r>
                      <a:endParaRPr lang="da-DK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0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>
                          <a:effectLst/>
                        </a:rPr>
                        <a:t> </a:t>
                      </a:r>
                      <a:endParaRPr lang="da-DK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817819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Kerneopgaven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da-DK" dirty="0" smtClean="0"/>
          </a:p>
          <a:p>
            <a:r>
              <a:rPr lang="da-DK" b="1" dirty="0" smtClean="0"/>
              <a:t>Kerneopgaven er, i samarbejde og partnerskab med forældre</a:t>
            </a:r>
            <a:r>
              <a:rPr lang="da-DK" b="1" dirty="0"/>
              <a:t> </a:t>
            </a:r>
            <a:r>
              <a:rPr lang="da-DK" b="1" dirty="0" smtClean="0"/>
              <a:t>og kollegaer</a:t>
            </a:r>
            <a:r>
              <a:rPr lang="da-DK" dirty="0" smtClean="0"/>
              <a:t>, at skabe læringsmiljøer for børnene, der fremmer alle børnenes trivsel, udvikling, </a:t>
            </a:r>
            <a:r>
              <a:rPr lang="da-DK" b="1" dirty="0" smtClean="0"/>
              <a:t>læring</a:t>
            </a:r>
            <a:r>
              <a:rPr lang="da-DK" dirty="0" smtClean="0"/>
              <a:t> og </a:t>
            </a:r>
            <a:r>
              <a:rPr lang="da-DK" b="1" dirty="0" smtClean="0"/>
              <a:t>deltagelsesmuligheder.</a:t>
            </a:r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892008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/>
              <a:t/>
            </a:r>
            <a:br>
              <a:rPr lang="da-DK" dirty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/>
              <a:t/>
            </a:r>
            <a:br>
              <a:rPr lang="da-DK" dirty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/>
              <a:t/>
            </a:r>
            <a:br>
              <a:rPr lang="da-DK" dirty="0"/>
            </a:br>
            <a:r>
              <a:rPr lang="da-DK" dirty="0" smtClean="0"/>
              <a:t>Moderne  syn på udvikling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endParaRPr lang="da-DK" dirty="0" smtClean="0"/>
          </a:p>
          <a:p>
            <a:endParaRPr lang="da-DK" sz="3200" dirty="0" smtClean="0"/>
          </a:p>
          <a:p>
            <a:r>
              <a:rPr lang="da-DK" sz="4600" dirty="0" smtClean="0"/>
              <a:t>Børn </a:t>
            </a:r>
            <a:r>
              <a:rPr lang="da-DK" sz="4600" dirty="0"/>
              <a:t>træder ind i livet med det grundprojekt at skulle danne sig selv, sit selv og sin identitet. Et </a:t>
            </a:r>
            <a:r>
              <a:rPr lang="da-DK" sz="4600" dirty="0" smtClean="0"/>
              <a:t>selvdannelses- og identitetsprojekt</a:t>
            </a:r>
            <a:r>
              <a:rPr lang="da-DK" sz="4600" dirty="0"/>
              <a:t>, som forudsætter udviklingsstøtte </a:t>
            </a:r>
            <a:r>
              <a:rPr lang="da-DK" sz="4600" dirty="0" smtClean="0"/>
              <a:t>og samarbejde fra </a:t>
            </a:r>
            <a:r>
              <a:rPr lang="da-DK" sz="4600" dirty="0"/>
              <a:t>de centrale voksne i barnets </a:t>
            </a:r>
            <a:r>
              <a:rPr lang="da-DK" sz="4600" dirty="0" smtClean="0"/>
              <a:t>liv. </a:t>
            </a:r>
            <a:r>
              <a:rPr lang="da-DK" sz="4600" dirty="0"/>
              <a:t>Udviklingsstøtte til at fastholde og videreudvikle dette projekt. </a:t>
            </a:r>
          </a:p>
          <a:p>
            <a:pPr>
              <a:buNone/>
            </a:pPr>
            <a:r>
              <a:rPr lang="da-DK" sz="4600" dirty="0"/>
              <a:t> </a:t>
            </a:r>
          </a:p>
          <a:p>
            <a:endParaRPr lang="da-DK" sz="3200" dirty="0" smtClean="0"/>
          </a:p>
        </p:txBody>
      </p:sp>
    </p:spTree>
    <p:extLst>
      <p:ext uri="{BB962C8B-B14F-4D97-AF65-F5344CB8AC3E}">
        <p14:creationId xmlns:p14="http://schemas.microsoft.com/office/powerpoint/2010/main" val="2736741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Børnesyn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da-DK" sz="3600" dirty="0" smtClean="0"/>
              <a:t>Børn er ligeværdige og sociale aktører med ret til at blive set og hørt og aktiv deltagelse og indflydelse på eget liv</a:t>
            </a:r>
          </a:p>
          <a:p>
            <a:r>
              <a:rPr lang="da-DK" sz="3600" dirty="0" smtClean="0"/>
              <a:t>Børn lærer i sociale relationer og fællesskaber og har brug for fagligt og socialt kompetente professionelle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315997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 Pædagogik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dirty="0" smtClean="0"/>
          </a:p>
          <a:p>
            <a:endParaRPr lang="da-DK" dirty="0" smtClean="0"/>
          </a:p>
          <a:p>
            <a:r>
              <a:rPr lang="da-DK" dirty="0" smtClean="0"/>
              <a:t>Rutinepædagogik</a:t>
            </a:r>
          </a:p>
          <a:p>
            <a:r>
              <a:rPr lang="da-DK" dirty="0" smtClean="0"/>
              <a:t>Aktiviteter</a:t>
            </a:r>
          </a:p>
          <a:p>
            <a:r>
              <a:rPr lang="da-DK" dirty="0" smtClean="0"/>
              <a:t>Legepædagogik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699015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Rutinepædagogik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251520" y="1556792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a-DK" dirty="0" smtClean="0"/>
              <a:t> </a:t>
            </a:r>
          </a:p>
          <a:p>
            <a:pPr>
              <a:buNone/>
            </a:pPr>
            <a:r>
              <a:rPr lang="da-DK" dirty="0" smtClean="0"/>
              <a:t>     </a:t>
            </a:r>
            <a:endParaRPr lang="da-DK" dirty="0"/>
          </a:p>
        </p:txBody>
      </p:sp>
      <p:pic>
        <p:nvPicPr>
          <p:cNvPr id="4" name="Billede 3" descr="2 børn fejer jpg.ashx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39752" y="1916832"/>
            <a:ext cx="4032448" cy="424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93010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4400" dirty="0" smtClean="0"/>
              <a:t>Undersøgelse</a:t>
            </a:r>
            <a:endParaRPr lang="da-DK" sz="44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sz="2800" dirty="0" smtClean="0"/>
              <a:t>De pædagogiske rutiner som læringsrum</a:t>
            </a:r>
          </a:p>
          <a:p>
            <a:r>
              <a:rPr lang="da-DK" sz="2800" dirty="0" smtClean="0"/>
              <a:t>Hvad kendertegner dem?</a:t>
            </a:r>
          </a:p>
          <a:p>
            <a:r>
              <a:rPr lang="da-DK" sz="2800" dirty="0" smtClean="0"/>
              <a:t>Personalets forståelse og praksis i forhold til børnene læreprocesser</a:t>
            </a:r>
          </a:p>
          <a:p>
            <a:r>
              <a:rPr lang="da-DK" sz="2800" dirty="0" smtClean="0"/>
              <a:t>Intentionalitet i pædagogernes praksis </a:t>
            </a:r>
          </a:p>
          <a:p>
            <a:r>
              <a:rPr lang="da-DK" sz="2800" dirty="0" smtClean="0"/>
              <a:t>Børnenes initiativer og aktive handlinger, som element i læreprocesserne</a:t>
            </a:r>
          </a:p>
          <a:p>
            <a:endParaRPr lang="da-DK" dirty="0" smtClean="0"/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418739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4400" dirty="0" smtClean="0"/>
              <a:t>Data</a:t>
            </a:r>
            <a:endParaRPr lang="da-DK" sz="44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da-DK" dirty="0" smtClean="0"/>
              <a:t>1.      Eventuelle skriftlige materialer om rutinen</a:t>
            </a:r>
          </a:p>
          <a:p>
            <a:r>
              <a:rPr lang="da-DK" dirty="0" smtClean="0"/>
              <a:t>2.     Videooptagelse af udvalgt rutine</a:t>
            </a:r>
          </a:p>
          <a:p>
            <a:pPr marL="457200" indent="-457200">
              <a:buAutoNum type="arabicPeriod" startAt="3"/>
            </a:pPr>
            <a:r>
              <a:rPr lang="da-DK" dirty="0" smtClean="0"/>
              <a:t>Skriftlig formulering af egne tolkninger med fokus på     læringsmiljøet som helhed, børnenes læring og personales intentioner og mål for rutinen og  børnenes læring.</a:t>
            </a:r>
          </a:p>
          <a:p>
            <a:pPr marL="457200" indent="-457200">
              <a:buAutoNum type="arabicPeriod" startAt="4"/>
            </a:pPr>
            <a:r>
              <a:rPr lang="da-DK" dirty="0" smtClean="0"/>
              <a:t>Udskrift af interview med personalet med fokus på læringsmiljøet   som helhed, børnenes læring og personalets intentioner og mål for rutinen og børnenes læring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826670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/>
              <a:t>P</a:t>
            </a:r>
            <a:r>
              <a:rPr lang="da-DK" b="1" dirty="0" smtClean="0"/>
              <a:t>ædagogiske rutiner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da-DK" dirty="0" smtClean="0"/>
          </a:p>
          <a:p>
            <a:r>
              <a:rPr lang="da-DK" dirty="0" smtClean="0"/>
              <a:t>Samlebetegnelse </a:t>
            </a:r>
            <a:r>
              <a:rPr lang="da-DK" dirty="0"/>
              <a:t>for de </a:t>
            </a:r>
            <a:r>
              <a:rPr lang="da-DK" dirty="0" smtClean="0"/>
              <a:t>daglige </a:t>
            </a:r>
            <a:r>
              <a:rPr lang="da-DK" dirty="0"/>
              <a:t>gøremål, der knytter sig til varetagelsen af institutionens funktioner i forhold til børnenes grundlæggende behov for søvn, mad, hygiejne, påklædning osv</a:t>
            </a:r>
            <a:r>
              <a:rPr lang="da-DK" dirty="0" smtClean="0"/>
              <a:t>. </a:t>
            </a:r>
          </a:p>
          <a:p>
            <a:pPr marL="0" indent="0">
              <a:buNone/>
            </a:pPr>
            <a:r>
              <a:rPr lang="da-DK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416731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Pædagogiske rutiner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er </a:t>
            </a:r>
            <a:r>
              <a:rPr lang="da-DK" dirty="0"/>
              <a:t>skelettet i det pædagogiske arbejde, og indgår centralt i hverdagslivet. </a:t>
            </a:r>
            <a:endParaRPr lang="da-DK" dirty="0" smtClean="0"/>
          </a:p>
          <a:p>
            <a:r>
              <a:rPr lang="da-DK" dirty="0" smtClean="0"/>
              <a:t>er </a:t>
            </a:r>
            <a:r>
              <a:rPr lang="da-DK" dirty="0"/>
              <a:t>særdeles betydningsfulde idet de er daglige, tilbagevendende og vedvarende, og er spredt ud over </a:t>
            </a:r>
            <a:r>
              <a:rPr lang="da-DK" dirty="0" smtClean="0"/>
              <a:t>dagen</a:t>
            </a:r>
          </a:p>
          <a:p>
            <a:r>
              <a:rPr lang="da-DK" dirty="0" smtClean="0"/>
              <a:t>udgør </a:t>
            </a:r>
            <a:r>
              <a:rPr lang="da-DK" dirty="0"/>
              <a:t>den rytme som også al anden pædagogisk arbejde må udfolde sig i forhold til, og er indlejret i. </a:t>
            </a:r>
          </a:p>
        </p:txBody>
      </p:sp>
    </p:spTree>
    <p:extLst>
      <p:ext uri="{BB962C8B-B14F-4D97-AF65-F5344CB8AC3E}">
        <p14:creationId xmlns:p14="http://schemas.microsoft.com/office/powerpoint/2010/main" val="1792623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Læring og rutiner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Der foregår læring i garderoben, ved de daglige måltider, på badeværelset når børnene skal vaske hænder, have skiftet ble, gøres putteklar eller på toilettet, puttes og i forbindelse med børnenes ankomst og henholdsvis modtagelse i dagtilbuddet, og afsked om morgenen og det modsatte om eftermiddagen i forbindelse med </a:t>
            </a:r>
            <a:r>
              <a:rPr lang="da-DK" dirty="0" err="1" smtClean="0"/>
              <a:t>hentning</a:t>
            </a:r>
            <a:r>
              <a:rPr lang="da-DK" dirty="0" smtClean="0"/>
              <a:t> af børnene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193259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åndsats">
  <a:themeElements>
    <a:clrScheme name="Håndsats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Håndsats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åndsat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222</TotalTime>
  <Words>1148</Words>
  <Application>Microsoft Office PowerPoint</Application>
  <PresentationFormat>Skærmshow (4:3)</PresentationFormat>
  <Paragraphs>226</Paragraphs>
  <Slides>29</Slides>
  <Notes>7</Notes>
  <HiddenSlides>0</HiddenSlides>
  <MMClips>1</MMClips>
  <ScaleCrop>false</ScaleCrop>
  <HeadingPairs>
    <vt:vector size="6" baseType="variant">
      <vt:variant>
        <vt:lpstr>Benyttede skrifttyper</vt:lpstr>
      </vt:variant>
      <vt:variant>
        <vt:i4>5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29</vt:i4>
      </vt:variant>
    </vt:vector>
  </HeadingPairs>
  <TitlesOfParts>
    <vt:vector size="35" baseType="lpstr">
      <vt:lpstr>Calibri</vt:lpstr>
      <vt:lpstr>Courier New</vt:lpstr>
      <vt:lpstr>Rockwell</vt:lpstr>
      <vt:lpstr>Times New Roman</vt:lpstr>
      <vt:lpstr>Wingdings 2</vt:lpstr>
      <vt:lpstr>Håndsats</vt:lpstr>
      <vt:lpstr>Pædagogiske rutiner som læringsmiljø for børn</vt:lpstr>
      <vt:lpstr>Hvad er en daginstitution?</vt:lpstr>
      <vt:lpstr> Pædagogik</vt:lpstr>
      <vt:lpstr>Rutinepædagogik</vt:lpstr>
      <vt:lpstr>Undersøgelse</vt:lpstr>
      <vt:lpstr>Data</vt:lpstr>
      <vt:lpstr>Pædagogiske rutiner</vt:lpstr>
      <vt:lpstr>Pædagogiske rutiner</vt:lpstr>
      <vt:lpstr>Læring og rutiner</vt:lpstr>
      <vt:lpstr>Mening for børnene</vt:lpstr>
      <vt:lpstr>Inddragelse af børnene i pædagogiske rutiner fremmer</vt:lpstr>
      <vt:lpstr>Samtaler - udveksling </vt:lpstr>
      <vt:lpstr>Samtaler</vt:lpstr>
      <vt:lpstr>Kompetencer og inklusion</vt:lpstr>
      <vt:lpstr>Film</vt:lpstr>
      <vt:lpstr>Intentionalitet</vt:lpstr>
      <vt:lpstr>Didaktik</vt:lpstr>
      <vt:lpstr>Didaktik</vt:lpstr>
      <vt:lpstr>  Mål </vt:lpstr>
      <vt:lpstr>Mål for både børns og medarbejderes læring</vt:lpstr>
      <vt:lpstr>Fælles og individuelt læringsfokus</vt:lpstr>
      <vt:lpstr>Fælles og individuelt læringsfokus</vt:lpstr>
      <vt:lpstr>Faldgruber i.f.t. mål</vt:lpstr>
      <vt:lpstr>Evaluering</vt:lpstr>
      <vt:lpstr>Garderoben: mål for børnene</vt:lpstr>
      <vt:lpstr>Mål for personalet</vt:lpstr>
      <vt:lpstr>Kerneopgaven</vt:lpstr>
      <vt:lpstr>        Moderne  syn på udvikling</vt:lpstr>
      <vt:lpstr>Børnesyn</vt:lpstr>
    </vt:vector>
  </TitlesOfParts>
  <Company>Professionshøjskolen UCC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Søren Laibach Smidt</dc:creator>
  <cp:lastModifiedBy>Søren Laibach Smidt</cp:lastModifiedBy>
  <cp:revision>16</cp:revision>
  <dcterms:created xsi:type="dcterms:W3CDTF">2014-09-07T17:51:56Z</dcterms:created>
  <dcterms:modified xsi:type="dcterms:W3CDTF">2016-05-09T09:19:08Z</dcterms:modified>
</cp:coreProperties>
</file>